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32918400" cy="43891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20" d="100"/>
          <a:sy n="20" d="100"/>
        </p:scale>
        <p:origin x="2778" y="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sv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68880" y="7183123"/>
            <a:ext cx="27980640" cy="15280640"/>
          </a:xfrm>
        </p:spPr>
        <p:txBody>
          <a:bodyPr anchor="b"/>
          <a:lstStyle>
            <a:lvl1pPr algn="ctr">
              <a:defRPr sz="2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14800" y="23053043"/>
            <a:ext cx="24688800" cy="10596877"/>
          </a:xfrm>
        </p:spPr>
        <p:txBody>
          <a:bodyPr/>
          <a:lstStyle>
            <a:lvl1pPr marL="0" indent="0" algn="ctr">
              <a:buNone/>
              <a:defRPr sz="8640"/>
            </a:lvl1pPr>
            <a:lvl2pPr marL="1645920" indent="0" algn="ctr">
              <a:buNone/>
              <a:defRPr sz="7200"/>
            </a:lvl2pPr>
            <a:lvl3pPr marL="3291840" indent="0" algn="ctr">
              <a:buNone/>
              <a:defRPr sz="6480"/>
            </a:lvl3pPr>
            <a:lvl4pPr marL="4937760" indent="0" algn="ctr">
              <a:buNone/>
              <a:defRPr sz="5760"/>
            </a:lvl4pPr>
            <a:lvl5pPr marL="6583680" indent="0" algn="ctr">
              <a:buNone/>
              <a:defRPr sz="5760"/>
            </a:lvl5pPr>
            <a:lvl6pPr marL="8229600" indent="0" algn="ctr">
              <a:buNone/>
              <a:defRPr sz="5760"/>
            </a:lvl6pPr>
            <a:lvl7pPr marL="9875520" indent="0" algn="ctr">
              <a:buNone/>
              <a:defRPr sz="5760"/>
            </a:lvl7pPr>
            <a:lvl8pPr marL="11521440" indent="0" algn="ctr">
              <a:buNone/>
              <a:defRPr sz="5760"/>
            </a:lvl8pPr>
            <a:lvl9pPr marL="13167360" indent="0" algn="ctr">
              <a:buNone/>
              <a:defRPr sz="5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2C33-633A-49F1-A44C-F9CEA5456507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0414-B265-44DF-A546-A498597C8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5482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2C33-633A-49F1-A44C-F9CEA5456507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0414-B265-44DF-A546-A498597C8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5477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557232" y="2336800"/>
            <a:ext cx="7098030" cy="371957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63142" y="2336800"/>
            <a:ext cx="20882610" cy="371957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2C33-633A-49F1-A44C-F9CEA5456507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0414-B265-44DF-A546-A498597C8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7706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2C33-633A-49F1-A44C-F9CEA5456507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0414-B265-44DF-A546-A498597C8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1435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45997" y="10942333"/>
            <a:ext cx="28392120" cy="18257517"/>
          </a:xfrm>
        </p:spPr>
        <p:txBody>
          <a:bodyPr anchor="b"/>
          <a:lstStyle>
            <a:lvl1pPr>
              <a:defRPr sz="2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45997" y="29372573"/>
            <a:ext cx="28392120" cy="9601197"/>
          </a:xfrm>
        </p:spPr>
        <p:txBody>
          <a:bodyPr/>
          <a:lstStyle>
            <a:lvl1pPr marL="0" indent="0">
              <a:buNone/>
              <a:defRPr sz="8640">
                <a:solidFill>
                  <a:schemeClr val="tx1">
                    <a:tint val="82000"/>
                  </a:schemeClr>
                </a:solidFill>
              </a:defRPr>
            </a:lvl1pPr>
            <a:lvl2pPr marL="1645920" indent="0">
              <a:buNone/>
              <a:defRPr sz="7200">
                <a:solidFill>
                  <a:schemeClr val="tx1">
                    <a:tint val="82000"/>
                  </a:schemeClr>
                </a:solidFill>
              </a:defRPr>
            </a:lvl2pPr>
            <a:lvl3pPr marL="3291840" indent="0">
              <a:buNone/>
              <a:defRPr sz="6480">
                <a:solidFill>
                  <a:schemeClr val="tx1">
                    <a:tint val="82000"/>
                  </a:schemeClr>
                </a:solidFill>
              </a:defRPr>
            </a:lvl3pPr>
            <a:lvl4pPr marL="4937760" indent="0">
              <a:buNone/>
              <a:defRPr sz="5760">
                <a:solidFill>
                  <a:schemeClr val="tx1">
                    <a:tint val="82000"/>
                  </a:schemeClr>
                </a:solidFill>
              </a:defRPr>
            </a:lvl4pPr>
            <a:lvl5pPr marL="6583680" indent="0">
              <a:buNone/>
              <a:defRPr sz="5760">
                <a:solidFill>
                  <a:schemeClr val="tx1">
                    <a:tint val="82000"/>
                  </a:schemeClr>
                </a:solidFill>
              </a:defRPr>
            </a:lvl5pPr>
            <a:lvl6pPr marL="8229600" indent="0">
              <a:buNone/>
              <a:defRPr sz="5760">
                <a:solidFill>
                  <a:schemeClr val="tx1">
                    <a:tint val="82000"/>
                  </a:schemeClr>
                </a:solidFill>
              </a:defRPr>
            </a:lvl6pPr>
            <a:lvl7pPr marL="9875520" indent="0">
              <a:buNone/>
              <a:defRPr sz="5760">
                <a:solidFill>
                  <a:schemeClr val="tx1">
                    <a:tint val="82000"/>
                  </a:schemeClr>
                </a:solidFill>
              </a:defRPr>
            </a:lvl7pPr>
            <a:lvl8pPr marL="11521440" indent="0">
              <a:buNone/>
              <a:defRPr sz="5760">
                <a:solidFill>
                  <a:schemeClr val="tx1">
                    <a:tint val="82000"/>
                  </a:schemeClr>
                </a:solidFill>
              </a:defRPr>
            </a:lvl8pPr>
            <a:lvl9pPr marL="13167360" indent="0">
              <a:buNone/>
              <a:defRPr sz="576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2C33-633A-49F1-A44C-F9CEA5456507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0414-B265-44DF-A546-A498597C8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7629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63140" y="11684000"/>
            <a:ext cx="13990320" cy="27848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664940" y="11684000"/>
            <a:ext cx="13990320" cy="27848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2C33-633A-49F1-A44C-F9CEA5456507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0414-B265-44DF-A546-A498597C8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2308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2336810"/>
            <a:ext cx="28392120" cy="848360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7431" y="10759443"/>
            <a:ext cx="13926024" cy="5273037"/>
          </a:xfrm>
        </p:spPr>
        <p:txBody>
          <a:bodyPr anchor="b"/>
          <a:lstStyle>
            <a:lvl1pPr marL="0" indent="0">
              <a:buNone/>
              <a:defRPr sz="864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67431" y="16032480"/>
            <a:ext cx="13926024" cy="235813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664942" y="10759443"/>
            <a:ext cx="13994608" cy="5273037"/>
          </a:xfrm>
        </p:spPr>
        <p:txBody>
          <a:bodyPr anchor="b"/>
          <a:lstStyle>
            <a:lvl1pPr marL="0" indent="0">
              <a:buNone/>
              <a:defRPr sz="864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664942" y="16032480"/>
            <a:ext cx="13994608" cy="235813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2C33-633A-49F1-A44C-F9CEA5456507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0414-B265-44DF-A546-A498597C8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2901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2C33-633A-49F1-A44C-F9CEA5456507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0414-B265-44DF-A546-A498597C8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1804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2C33-633A-49F1-A44C-F9CEA5456507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0414-B265-44DF-A546-A498597C8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237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2926080"/>
            <a:ext cx="10617041" cy="10241280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94608" y="6319530"/>
            <a:ext cx="16664940" cy="31191200"/>
          </a:xfrm>
        </p:spPr>
        <p:txBody>
          <a:bodyPr/>
          <a:lstStyle>
            <a:lvl1pPr>
              <a:defRPr sz="11520"/>
            </a:lvl1pPr>
            <a:lvl2pPr>
              <a:defRPr sz="10080"/>
            </a:lvl2pPr>
            <a:lvl3pPr>
              <a:defRPr sz="8640"/>
            </a:lvl3pPr>
            <a:lvl4pPr>
              <a:defRPr sz="7200"/>
            </a:lvl4pPr>
            <a:lvl5pPr>
              <a:defRPr sz="7200"/>
            </a:lvl5pPr>
            <a:lvl6pPr>
              <a:defRPr sz="7200"/>
            </a:lvl6pPr>
            <a:lvl7pPr>
              <a:defRPr sz="7200"/>
            </a:lvl7pPr>
            <a:lvl8pPr>
              <a:defRPr sz="7200"/>
            </a:lvl8pPr>
            <a:lvl9pPr>
              <a:defRPr sz="7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13167360"/>
            <a:ext cx="10617041" cy="24394163"/>
          </a:xfrm>
        </p:spPr>
        <p:txBody>
          <a:bodyPr/>
          <a:lstStyle>
            <a:lvl1pPr marL="0" indent="0">
              <a:buNone/>
              <a:defRPr sz="5760"/>
            </a:lvl1pPr>
            <a:lvl2pPr marL="1645920" indent="0">
              <a:buNone/>
              <a:defRPr sz="5040"/>
            </a:lvl2pPr>
            <a:lvl3pPr marL="3291840" indent="0">
              <a:buNone/>
              <a:defRPr sz="4320"/>
            </a:lvl3pPr>
            <a:lvl4pPr marL="4937760" indent="0">
              <a:buNone/>
              <a:defRPr sz="3600"/>
            </a:lvl4pPr>
            <a:lvl5pPr marL="6583680" indent="0">
              <a:buNone/>
              <a:defRPr sz="3600"/>
            </a:lvl5pPr>
            <a:lvl6pPr marL="8229600" indent="0">
              <a:buNone/>
              <a:defRPr sz="3600"/>
            </a:lvl6pPr>
            <a:lvl7pPr marL="9875520" indent="0">
              <a:buNone/>
              <a:defRPr sz="3600"/>
            </a:lvl7pPr>
            <a:lvl8pPr marL="11521440" indent="0">
              <a:buNone/>
              <a:defRPr sz="3600"/>
            </a:lvl8pPr>
            <a:lvl9pPr marL="13167360" indent="0">
              <a:buNone/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2C33-633A-49F1-A44C-F9CEA5456507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0414-B265-44DF-A546-A498597C8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4630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2926080"/>
            <a:ext cx="10617041" cy="10241280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994608" y="6319530"/>
            <a:ext cx="16664940" cy="31191200"/>
          </a:xfrm>
        </p:spPr>
        <p:txBody>
          <a:bodyPr anchor="t"/>
          <a:lstStyle>
            <a:lvl1pPr marL="0" indent="0">
              <a:buNone/>
              <a:defRPr sz="11520"/>
            </a:lvl1pPr>
            <a:lvl2pPr marL="1645920" indent="0">
              <a:buNone/>
              <a:defRPr sz="10080"/>
            </a:lvl2pPr>
            <a:lvl3pPr marL="3291840" indent="0">
              <a:buNone/>
              <a:defRPr sz="8640"/>
            </a:lvl3pPr>
            <a:lvl4pPr marL="4937760" indent="0">
              <a:buNone/>
              <a:defRPr sz="7200"/>
            </a:lvl4pPr>
            <a:lvl5pPr marL="6583680" indent="0">
              <a:buNone/>
              <a:defRPr sz="7200"/>
            </a:lvl5pPr>
            <a:lvl6pPr marL="8229600" indent="0">
              <a:buNone/>
              <a:defRPr sz="7200"/>
            </a:lvl6pPr>
            <a:lvl7pPr marL="9875520" indent="0">
              <a:buNone/>
              <a:defRPr sz="7200"/>
            </a:lvl7pPr>
            <a:lvl8pPr marL="11521440" indent="0">
              <a:buNone/>
              <a:defRPr sz="7200"/>
            </a:lvl8pPr>
            <a:lvl9pPr marL="13167360" indent="0">
              <a:buNone/>
              <a:defRPr sz="7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13167360"/>
            <a:ext cx="10617041" cy="24394163"/>
          </a:xfrm>
        </p:spPr>
        <p:txBody>
          <a:bodyPr/>
          <a:lstStyle>
            <a:lvl1pPr marL="0" indent="0">
              <a:buNone/>
              <a:defRPr sz="5760"/>
            </a:lvl1pPr>
            <a:lvl2pPr marL="1645920" indent="0">
              <a:buNone/>
              <a:defRPr sz="5040"/>
            </a:lvl2pPr>
            <a:lvl3pPr marL="3291840" indent="0">
              <a:buNone/>
              <a:defRPr sz="4320"/>
            </a:lvl3pPr>
            <a:lvl4pPr marL="4937760" indent="0">
              <a:buNone/>
              <a:defRPr sz="3600"/>
            </a:lvl4pPr>
            <a:lvl5pPr marL="6583680" indent="0">
              <a:buNone/>
              <a:defRPr sz="3600"/>
            </a:lvl5pPr>
            <a:lvl6pPr marL="8229600" indent="0">
              <a:buNone/>
              <a:defRPr sz="3600"/>
            </a:lvl6pPr>
            <a:lvl7pPr marL="9875520" indent="0">
              <a:buNone/>
              <a:defRPr sz="3600"/>
            </a:lvl7pPr>
            <a:lvl8pPr marL="11521440" indent="0">
              <a:buNone/>
              <a:defRPr sz="3600"/>
            </a:lvl8pPr>
            <a:lvl9pPr marL="13167360" indent="0">
              <a:buNone/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2C33-633A-49F1-A44C-F9CEA5456507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0414-B265-44DF-A546-A498597C8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086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63140" y="2336810"/>
            <a:ext cx="28392120" cy="84836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3140" y="11684000"/>
            <a:ext cx="28392120" cy="27848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63140" y="40680650"/>
            <a:ext cx="740664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3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2402C33-633A-49F1-A44C-F9CEA5456507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04220" y="40680650"/>
            <a:ext cx="1110996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3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248620" y="40680650"/>
            <a:ext cx="740664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3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6AB0414-B265-44DF-A546-A498597C8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780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291840" rtl="0" eaLnBrk="1" latinLnBrk="0" hangingPunct="1">
        <a:lnSpc>
          <a:spcPct val="90000"/>
        </a:lnSpc>
        <a:spcBef>
          <a:spcPct val="0"/>
        </a:spcBef>
        <a:buNone/>
        <a:defRPr sz="15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22960" indent="-822960" algn="l" defTabSz="3291840" rtl="0" eaLnBrk="1" latinLnBrk="0" hangingPunct="1">
        <a:lnSpc>
          <a:spcPct val="90000"/>
        </a:lnSpc>
        <a:spcBef>
          <a:spcPts val="36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1pPr>
      <a:lvl2pPr marL="246888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11480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4pPr>
      <a:lvl5pPr marL="740664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5pPr>
      <a:lvl6pPr marL="905256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1069848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234440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99032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1pPr>
      <a:lvl2pPr marL="164592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2pPr>
      <a:lvl3pPr marL="329184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3pPr>
      <a:lvl4pPr marL="493776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4pPr>
      <a:lvl5pPr marL="658368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5pPr>
      <a:lvl6pPr marL="822960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987552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152144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16736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11" Type="http://schemas.openxmlformats.org/officeDocument/2006/relationships/image" Target="../media/image10.sv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420DD3A-FA73-C1FE-998B-F68C28305AB3}"/>
              </a:ext>
            </a:extLst>
          </p:cNvPr>
          <p:cNvSpPr txBox="1"/>
          <p:nvPr/>
        </p:nvSpPr>
        <p:spPr>
          <a:xfrm>
            <a:off x="5061857" y="646267"/>
            <a:ext cx="22794686" cy="3426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6600" b="1" dirty="0">
                <a:solidFill>
                  <a:schemeClr val="accent2"/>
                </a:solidFill>
              </a:rPr>
              <a:t>Hybrid Decentralization for Multi-Robot Orienteering with Mothership-Passenger Systems</a:t>
            </a:r>
          </a:p>
          <a:p>
            <a:pPr algn="ctr">
              <a:spcBef>
                <a:spcPts val="1200"/>
              </a:spcBef>
              <a:spcAft>
                <a:spcPts val="1200"/>
              </a:spcAft>
            </a:pPr>
            <a:r>
              <a:rPr lang="en-US" sz="4400" b="1" dirty="0"/>
              <a:t>Nathan L. Butler and Geoffrey A. Hollinger</a:t>
            </a:r>
          </a:p>
          <a:p>
            <a:pPr algn="ctr"/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Collaborative Robotics and Intelligent Systems (CoRIS) Institute, Oregon State University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BE5EA72-FC22-DFC4-8FAA-A01172BF9793}"/>
              </a:ext>
            </a:extLst>
          </p:cNvPr>
          <p:cNvSpPr/>
          <p:nvPr/>
        </p:nvSpPr>
        <p:spPr>
          <a:xfrm>
            <a:off x="529389" y="11607184"/>
            <a:ext cx="31859621" cy="108103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b="1" dirty="0"/>
              <a:t>Hybrid Decentralized Mission Planning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CE3A5E-31CE-9170-5F0C-A608C3F2FBCA}"/>
              </a:ext>
            </a:extLst>
          </p:cNvPr>
          <p:cNvSpPr/>
          <p:nvPr/>
        </p:nvSpPr>
        <p:spPr>
          <a:xfrm>
            <a:off x="529389" y="29102181"/>
            <a:ext cx="31859621" cy="108103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b="1" dirty="0"/>
              <a:t>Experiments and Results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84CF28-2EA0-0525-2A5A-9A24E0D37A6A}"/>
              </a:ext>
            </a:extLst>
          </p:cNvPr>
          <p:cNvSpPr/>
          <p:nvPr/>
        </p:nvSpPr>
        <p:spPr>
          <a:xfrm>
            <a:off x="6217174" y="41906216"/>
            <a:ext cx="19700279" cy="1256975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Takeaways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ABD36B8-4E40-3E07-B3CD-2524EAE7E67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867" t="4194" r="8186" b="3935"/>
          <a:stretch/>
        </p:blipFill>
        <p:spPr>
          <a:xfrm>
            <a:off x="529389" y="34050439"/>
            <a:ext cx="12055643" cy="733401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FABAA1E-B321-E69A-B060-C4E4F3067FA4}"/>
              </a:ext>
            </a:extLst>
          </p:cNvPr>
          <p:cNvSpPr/>
          <p:nvPr/>
        </p:nvSpPr>
        <p:spPr>
          <a:xfrm>
            <a:off x="529389" y="30752968"/>
            <a:ext cx="12769867" cy="376042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Aft>
                <a:spcPts val="1800"/>
              </a:spcAft>
            </a:pPr>
            <a:r>
              <a:rPr lang="en-US" sz="4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Experiment setup notes setup notes setup notes setup notes setup notes setup notes</a:t>
            </a:r>
          </a:p>
          <a:p>
            <a:pPr>
              <a:spcAft>
                <a:spcPts val="1800"/>
              </a:spcAft>
            </a:pPr>
            <a:r>
              <a:rPr lang="en-US" sz="4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Experiment setup notes setup notes setup notes</a:t>
            </a:r>
          </a:p>
          <a:p>
            <a:pPr>
              <a:spcAft>
                <a:spcPts val="1800"/>
              </a:spcAft>
            </a:pPr>
            <a:r>
              <a:rPr lang="en-US" sz="4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Experiment setup notes setup notes setup notes</a:t>
            </a:r>
          </a:p>
          <a:p>
            <a:pPr>
              <a:spcAft>
                <a:spcPts val="1800"/>
              </a:spcAft>
            </a:pPr>
            <a:endParaRPr lang="en-US" sz="4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0A0ED1-E4EF-32BA-090C-D0A3165F7391}"/>
              </a:ext>
            </a:extLst>
          </p:cNvPr>
          <p:cNvSpPr/>
          <p:nvPr/>
        </p:nvSpPr>
        <p:spPr>
          <a:xfrm>
            <a:off x="14815352" y="30752968"/>
            <a:ext cx="7066548" cy="98765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Aft>
                <a:spcPts val="1800"/>
              </a:spcAft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Experiment setup notes setup notes setup notes setup notes setup notes setup notes</a:t>
            </a:r>
          </a:p>
          <a:p>
            <a:pPr>
              <a:spcAft>
                <a:spcPts val="1800"/>
              </a:spcAft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Experiment setup notes setup notes setup notes</a:t>
            </a:r>
          </a:p>
          <a:p>
            <a:pPr>
              <a:spcAft>
                <a:spcPts val="1800"/>
              </a:spcAft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Experiment setup notes setup notes setup notes</a:t>
            </a:r>
          </a:p>
          <a:p>
            <a:pPr>
              <a:spcAft>
                <a:spcPts val="1800"/>
              </a:spcAft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Experiment setup notes setup notes setup notes</a:t>
            </a:r>
          </a:p>
          <a:p>
            <a:pPr>
              <a:spcAft>
                <a:spcPts val="1800"/>
              </a:spcAft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Experiment setup notes setup notes setup notes</a:t>
            </a:r>
          </a:p>
          <a:p>
            <a:pPr>
              <a:spcAft>
                <a:spcPts val="1800"/>
              </a:spcAft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Experiment setup notes setup notes setup notes</a:t>
            </a:r>
          </a:p>
          <a:p>
            <a:pPr>
              <a:spcAft>
                <a:spcPts val="1800"/>
              </a:spcAft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Experiment setup notes setup notes setup notes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B369443-AA55-1505-4409-991DBD06E4F6}"/>
              </a:ext>
            </a:extLst>
          </p:cNvPr>
          <p:cNvGrpSpPr/>
          <p:nvPr/>
        </p:nvGrpSpPr>
        <p:grpSpPr>
          <a:xfrm>
            <a:off x="22550030" y="30611773"/>
            <a:ext cx="9838980" cy="10017786"/>
            <a:chOff x="21325282" y="34345535"/>
            <a:chExt cx="5486412" cy="5586118"/>
          </a:xfrm>
        </p:grpSpPr>
        <p:pic>
          <p:nvPicPr>
            <p:cNvPr id="12" name="Picture 11" descr="A graph of a bar graph&#10;&#10;AI-generated content may be incorrect.">
              <a:extLst>
                <a:ext uri="{FF2B5EF4-FFF2-40B4-BE49-F238E27FC236}">
                  <a16:creationId xmlns:a16="http://schemas.microsoft.com/office/drawing/2014/main" id="{9ECB0F0B-6443-9825-5C1E-963FE4A0B7E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325282" y="34864036"/>
              <a:ext cx="5486411" cy="2423165"/>
            </a:xfrm>
            <a:prstGeom prst="rect">
              <a:avLst/>
            </a:prstGeom>
          </p:spPr>
        </p:pic>
        <p:pic>
          <p:nvPicPr>
            <p:cNvPr id="13" name="Picture 12" descr="A graph of a number of objects&#10;&#10;AI-generated content may be incorrect.">
              <a:extLst>
                <a:ext uri="{FF2B5EF4-FFF2-40B4-BE49-F238E27FC236}">
                  <a16:creationId xmlns:a16="http://schemas.microsoft.com/office/drawing/2014/main" id="{0537411F-3D7B-313C-DA6A-BD4C745E30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325283" y="37508488"/>
              <a:ext cx="5486411" cy="2423165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5A17C9EA-072A-2936-1E48-2833663FBBE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798125" y="34345535"/>
              <a:ext cx="5013568" cy="257334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FDAD123-A559-912F-5E08-345C7C44E5BB}"/>
                </a:ext>
              </a:extLst>
            </p:cNvPr>
            <p:cNvSpPr txBox="1"/>
            <p:nvPr/>
          </p:nvSpPr>
          <p:spPr>
            <a:xfrm>
              <a:off x="23038084" y="34671449"/>
              <a:ext cx="2076450" cy="2579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3 Robots, 30 Tasks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C0F4474-053D-91B8-FC8F-9CE6A80F3156}"/>
                </a:ext>
              </a:extLst>
            </p:cNvPr>
            <p:cNvSpPr txBox="1"/>
            <p:nvPr/>
          </p:nvSpPr>
          <p:spPr>
            <a:xfrm>
              <a:off x="23038084" y="37334087"/>
              <a:ext cx="2076450" cy="2579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6 Robots, 20 Tasks</a:t>
              </a:r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DD2A4A3A-13B4-4614-2309-D7DEA7AAE5A9}"/>
              </a:ext>
            </a:extLst>
          </p:cNvPr>
          <p:cNvSpPr/>
          <p:nvPr/>
        </p:nvSpPr>
        <p:spPr>
          <a:xfrm>
            <a:off x="529389" y="13977763"/>
            <a:ext cx="15537925" cy="6342130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D6FC29C-5BA6-0B31-E9E8-55C8117450C3}"/>
              </a:ext>
            </a:extLst>
          </p:cNvPr>
          <p:cNvSpPr/>
          <p:nvPr/>
        </p:nvSpPr>
        <p:spPr>
          <a:xfrm>
            <a:off x="16851087" y="13977549"/>
            <a:ext cx="15537925" cy="6342130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54C740B-5BFF-9EF1-CE04-40C57C7BF7A8}"/>
              </a:ext>
            </a:extLst>
          </p:cNvPr>
          <p:cNvSpPr/>
          <p:nvPr/>
        </p:nvSpPr>
        <p:spPr>
          <a:xfrm>
            <a:off x="529388" y="20889641"/>
            <a:ext cx="31859619" cy="7744180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FFD74B1-3DEC-5270-965D-59AE677B4E69}"/>
              </a:ext>
            </a:extLst>
          </p:cNvPr>
          <p:cNvSpPr txBox="1"/>
          <p:nvPr/>
        </p:nvSpPr>
        <p:spPr>
          <a:xfrm>
            <a:off x="529386" y="12965583"/>
            <a:ext cx="318596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Initial, high-level motivating text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9F3B7FD-C959-6061-022D-F338605D686A}"/>
              </a:ext>
            </a:extLst>
          </p:cNvPr>
          <p:cNvSpPr/>
          <p:nvPr/>
        </p:nvSpPr>
        <p:spPr>
          <a:xfrm>
            <a:off x="16851087" y="4698835"/>
            <a:ext cx="15537925" cy="6342130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A00BAA9-80AE-332F-F56A-E95572E83928}"/>
              </a:ext>
            </a:extLst>
          </p:cNvPr>
          <p:cNvSpPr/>
          <p:nvPr/>
        </p:nvSpPr>
        <p:spPr>
          <a:xfrm>
            <a:off x="921272" y="4639064"/>
            <a:ext cx="15146042" cy="639837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Aft>
                <a:spcPts val="1800"/>
              </a:spcAft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Experiment setup notes setup notes setup notes setup notes setup notes setup notes</a:t>
            </a:r>
          </a:p>
          <a:p>
            <a:pPr>
              <a:spcAft>
                <a:spcPts val="1800"/>
              </a:spcAft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Experiment setup notes setup notes setup notes</a:t>
            </a:r>
          </a:p>
          <a:p>
            <a:pPr>
              <a:spcAft>
                <a:spcPts val="1800"/>
              </a:spcAft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Experiment setup notes setup notes setup notes</a:t>
            </a:r>
          </a:p>
          <a:p>
            <a:pPr>
              <a:spcAft>
                <a:spcPts val="1800"/>
              </a:spcAft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Experiment setup notes setup notes setup notes</a:t>
            </a:r>
          </a:p>
          <a:p>
            <a:pPr>
              <a:spcAft>
                <a:spcPts val="1800"/>
              </a:spcAft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Experiment setup notes setup notes setup notes</a:t>
            </a:r>
          </a:p>
          <a:p>
            <a:pPr>
              <a:spcAft>
                <a:spcPts val="1800"/>
              </a:spcAft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Experiment setup notes setup notes setup notes</a:t>
            </a:r>
          </a:p>
          <a:p>
            <a:pPr>
              <a:spcAft>
                <a:spcPts val="1800"/>
              </a:spcAft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Experiment setup notes setup notes setup notes</a:t>
            </a:r>
          </a:p>
        </p:txBody>
      </p:sp>
      <p:pic>
        <p:nvPicPr>
          <p:cNvPr id="24" name="Picture 2" descr="Guidelines | University Relations and Marketing | Oregon State University">
            <a:extLst>
              <a:ext uri="{FF2B5EF4-FFF2-40B4-BE49-F238E27FC236}">
                <a16:creationId xmlns:a16="http://schemas.microsoft.com/office/drawing/2014/main" id="{69B312D5-23D7-24BA-F091-11B9E8F9A1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96152" y="502621"/>
            <a:ext cx="4592855" cy="1837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4" descr="A logo of a globe with a gold cogwheel&#10;&#10;Description automatically generated">
            <a:extLst>
              <a:ext uri="{FF2B5EF4-FFF2-40B4-BE49-F238E27FC236}">
                <a16:creationId xmlns:a16="http://schemas.microsoft.com/office/drawing/2014/main" id="{F41F2057-F9EE-561B-71B9-A01010F3514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9386" y="502621"/>
            <a:ext cx="2251528" cy="2251528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B9DF21CA-4BD1-516C-22AD-E732C559D85B}"/>
              </a:ext>
            </a:extLst>
          </p:cNvPr>
          <p:cNvSpPr txBox="1"/>
          <p:nvPr/>
        </p:nvSpPr>
        <p:spPr>
          <a:xfrm>
            <a:off x="2728464" y="1151331"/>
            <a:ext cx="22964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</a:rPr>
              <a:t>NSF Award</a:t>
            </a:r>
          </a:p>
          <a:p>
            <a:r>
              <a:rPr lang="en-US" sz="2400" dirty="0">
                <a:latin typeface="Verdana" panose="020B0604030504040204" pitchFamily="34" charset="0"/>
                <a:ea typeface="Verdana" panose="020B0604030504040204" pitchFamily="34" charset="0"/>
              </a:rPr>
              <a:t>#2322055 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772243A-448E-CB7B-4A70-017E4745AA50}"/>
              </a:ext>
            </a:extLst>
          </p:cNvPr>
          <p:cNvSpPr/>
          <p:nvPr/>
        </p:nvSpPr>
        <p:spPr>
          <a:xfrm>
            <a:off x="30836790" y="41686133"/>
            <a:ext cx="1552217" cy="1558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QR TO WEBSITE PAPER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90434A9B-199A-1A92-2084-4E28B7A5881D}"/>
              </a:ext>
            </a:extLst>
          </p:cNvPr>
          <p:cNvGrpSpPr/>
          <p:nvPr/>
        </p:nvGrpSpPr>
        <p:grpSpPr>
          <a:xfrm>
            <a:off x="26795961" y="41686131"/>
            <a:ext cx="4040829" cy="1558799"/>
            <a:chOff x="26936637" y="41686131"/>
            <a:chExt cx="3898401" cy="1558799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33AA19A3-324C-9C92-0DD4-0A280DD87FF6}"/>
                </a:ext>
              </a:extLst>
            </p:cNvPr>
            <p:cNvSpPr/>
            <p:nvPr/>
          </p:nvSpPr>
          <p:spPr>
            <a:xfrm>
              <a:off x="27380725" y="41686131"/>
              <a:ext cx="3454313" cy="1558799"/>
            </a:xfrm>
            <a:prstGeom prst="rect">
              <a:avLst/>
            </a:prstGeom>
            <a:noFill/>
            <a:ln>
              <a:noFill/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spcAft>
                  <a:spcPts val="600"/>
                </a:spcAft>
              </a:pPr>
              <a:r>
                <a:rPr lang="en-US" sz="2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butlnath@oregonstate.edu</a:t>
              </a:r>
            </a:p>
            <a:p>
              <a:pPr>
                <a:spcAft>
                  <a:spcPts val="600"/>
                </a:spcAft>
              </a:pPr>
              <a:r>
                <a:rPr lang="en-US" sz="2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natbut.github.io</a:t>
              </a:r>
            </a:p>
          </p:txBody>
        </p:sp>
        <p:pic>
          <p:nvPicPr>
            <p:cNvPr id="30" name="Graphic 29" descr="World outline">
              <a:extLst>
                <a:ext uri="{FF2B5EF4-FFF2-40B4-BE49-F238E27FC236}">
                  <a16:creationId xmlns:a16="http://schemas.microsoft.com/office/drawing/2014/main" id="{1137183D-D262-C6A3-9E99-1EC0CECE157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26936638" y="42490782"/>
              <a:ext cx="442335" cy="442335"/>
            </a:xfrm>
            <a:prstGeom prst="rect">
              <a:avLst/>
            </a:prstGeom>
          </p:spPr>
        </p:pic>
        <p:pic>
          <p:nvPicPr>
            <p:cNvPr id="32" name="Graphic 31" descr="Envelope outline">
              <a:extLst>
                <a:ext uri="{FF2B5EF4-FFF2-40B4-BE49-F238E27FC236}">
                  <a16:creationId xmlns:a16="http://schemas.microsoft.com/office/drawing/2014/main" id="{F9274C4B-1D09-DC6E-2112-0F368DAB551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26936637" y="42023195"/>
              <a:ext cx="442335" cy="44233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554657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177</TotalTime>
  <Words>208</Words>
  <Application>Microsoft Office PowerPoint</Application>
  <PresentationFormat>Custom</PresentationFormat>
  <Paragraphs>31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Verdana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Butler, Nathan</dc:creator>
  <cp:lastModifiedBy>Butler, Nathan</cp:lastModifiedBy>
  <cp:revision>2</cp:revision>
  <dcterms:created xsi:type="dcterms:W3CDTF">2025-05-07T15:54:56Z</dcterms:created>
  <dcterms:modified xsi:type="dcterms:W3CDTF">2025-05-07T18:52:54Z</dcterms:modified>
</cp:coreProperties>
</file>

<file path=docProps/thumbnail.jpeg>
</file>